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62" r:id="rId5"/>
    <p:sldId id="259" r:id="rId6"/>
    <p:sldId id="263" r:id="rId7"/>
    <p:sldId id="265" r:id="rId8"/>
    <p:sldId id="264" r:id="rId9"/>
    <p:sldId id="266" r:id="rId10"/>
    <p:sldId id="261" r:id="rId11"/>
    <p:sldId id="270" r:id="rId12"/>
    <p:sldId id="267" r:id="rId13"/>
    <p:sldId id="269" r:id="rId14"/>
    <p:sldId id="272" r:id="rId15"/>
    <p:sldId id="268" r:id="rId16"/>
    <p:sldId id="273" r:id="rId17"/>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79" d="100"/>
          <a:sy n="79" d="100"/>
        </p:scale>
        <p:origin x="-84" y="-6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86638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165965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68038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65542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263340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60BDF82-2CE2-444A-9E01-E3140A96659B}" type="datetimeFigureOut">
              <a:rPr lang="fr-FR" smtClean="0"/>
              <a:t>16/09/2016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316508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60BDF82-2CE2-444A-9E01-E3140A96659B}" type="datetimeFigureOut">
              <a:rPr lang="fr-FR" smtClean="0"/>
              <a:t>16/09/2016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1599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60BDF82-2CE2-444A-9E01-E3140A96659B}" type="datetimeFigureOut">
              <a:rPr lang="fr-FR" smtClean="0"/>
              <a:t>16/09/2016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76090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0BDF82-2CE2-444A-9E01-E3140A96659B}" type="datetimeFigureOut">
              <a:rPr lang="fr-FR" smtClean="0"/>
              <a:t>16/09/2016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159139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0BDF82-2CE2-444A-9E01-E3140A96659B}" type="datetimeFigureOut">
              <a:rPr lang="fr-FR" smtClean="0"/>
              <a:t>16/09/2016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377861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60BDF82-2CE2-444A-9E01-E3140A96659B}" type="datetimeFigureOut">
              <a:rPr lang="fr-FR" smtClean="0"/>
              <a:t>16/09/2016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879C99-53D7-47C1-B26F-A8768FA6A624}" type="slidenum">
              <a:rPr lang="fr-FR" smtClean="0"/>
              <a:t>‹N°›</a:t>
            </a:fld>
            <a:endParaRPr lang="fr-FR"/>
          </a:p>
        </p:txBody>
      </p:sp>
    </p:spTree>
    <p:extLst>
      <p:ext uri="{BB962C8B-B14F-4D97-AF65-F5344CB8AC3E}">
        <p14:creationId xmlns:p14="http://schemas.microsoft.com/office/powerpoint/2010/main" val="75010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DF82-2CE2-444A-9E01-E3140A96659B}" type="datetimeFigureOut">
              <a:rPr lang="fr-FR" smtClean="0"/>
              <a:t>16/09/2016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79C99-53D7-47C1-B26F-A8768FA6A624}" type="slidenum">
              <a:rPr lang="fr-FR" smtClean="0"/>
              <a:t>‹N°›</a:t>
            </a:fld>
            <a:endParaRPr lang="fr-FR"/>
          </a:p>
        </p:txBody>
      </p:sp>
    </p:spTree>
    <p:extLst>
      <p:ext uri="{BB962C8B-B14F-4D97-AF65-F5344CB8AC3E}">
        <p14:creationId xmlns:p14="http://schemas.microsoft.com/office/powerpoint/2010/main" val="120060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2924" y="301214"/>
            <a:ext cx="12139076" cy="6045798"/>
          </a:xfrm>
          <a:prstGeom prst="rect">
            <a:avLst/>
          </a:prstGeom>
        </p:spPr>
      </p:pic>
      <p:sp>
        <p:nvSpPr>
          <p:cNvPr id="3" name="Sous-titre 2"/>
          <p:cNvSpPr>
            <a:spLocks noGrp="1"/>
          </p:cNvSpPr>
          <p:nvPr>
            <p:ph type="subTitle" idx="1"/>
          </p:nvPr>
        </p:nvSpPr>
        <p:spPr>
          <a:xfrm>
            <a:off x="1706880" y="396259"/>
            <a:ext cx="9144000" cy="1655762"/>
          </a:xfrm>
        </p:spPr>
        <p:txBody>
          <a:bodyPr>
            <a:normAutofit/>
          </a:bodyPr>
          <a:lstStyle/>
          <a:p>
            <a:r>
              <a:rPr lang="fr-FR" sz="4800" b="1" i="1" u="sng" dirty="0" smtClean="0">
                <a:solidFill>
                  <a:schemeClr val="accent2">
                    <a:lumMod val="50000"/>
                  </a:schemeClr>
                </a:solidFill>
                <a:effectLst>
                  <a:outerShdw blurRad="38100" dist="38100" dir="2700000" algn="tl">
                    <a:srgbClr val="000000">
                      <a:alpha val="43137"/>
                    </a:srgbClr>
                  </a:outerShdw>
                </a:effectLst>
              </a:rPr>
              <a:t>STAGE ANGERS OCTOBRE 2016</a:t>
            </a:r>
            <a:endParaRPr lang="fr-FR" sz="4800" b="1" i="1" u="sng"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021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b="1" i="1" u="sng" dirty="0" smtClean="0">
                <a:solidFill>
                  <a:srgbClr val="FF0000"/>
                </a:solidFill>
                <a:effectLst>
                  <a:outerShdw blurRad="38100" dist="38100" dir="2700000" algn="tl">
                    <a:srgbClr val="000000">
                      <a:alpha val="43137"/>
                    </a:srgbClr>
                  </a:outerShdw>
                </a:effectLst>
              </a:rPr>
              <a:t>UTILISATION DES DIFFERENTES FILIERES ENERGETIQUE DURANT L’EFFORT</a:t>
            </a:r>
            <a:endParaRPr lang="fr-FR" b="1" i="1" u="sng" dirty="0">
              <a:solidFill>
                <a:srgbClr val="FF0000"/>
              </a:solidFill>
              <a:effectLst>
                <a:outerShdw blurRad="38100" dist="38100" dir="2700000" algn="tl">
                  <a:srgbClr val="000000">
                    <a:alpha val="43137"/>
                  </a:srgbClr>
                </a:outerShdw>
              </a:effectLst>
            </a:endParaRPr>
          </a:p>
        </p:txBody>
      </p:sp>
      <p:sp>
        <p:nvSpPr>
          <p:cNvPr id="2" name="Espace réservé du numéro de diapositive 1"/>
          <p:cNvSpPr>
            <a:spLocks noGrp="1"/>
          </p:cNvSpPr>
          <p:nvPr>
            <p:ph type="sldNum" sz="quarter" idx="12"/>
          </p:nvPr>
        </p:nvSpPr>
        <p:spPr/>
        <p:txBody>
          <a:bodyPr/>
          <a:lstStyle/>
          <a:p>
            <a:fld id="{7C5BD589-3793-4EB6-8107-01443AFACB65}" type="slidenum">
              <a:rPr lang="fr-FR" smtClean="0"/>
              <a:t>10</a:t>
            </a:fld>
            <a:endParaRPr lang="fr-FR" dirty="0"/>
          </a:p>
        </p:txBody>
      </p:sp>
      <p:pic>
        <p:nvPicPr>
          <p:cNvPr id="4" name="Image 3"/>
          <p:cNvPicPr>
            <a:picLocks noChangeAspect="1"/>
          </p:cNvPicPr>
          <p:nvPr/>
        </p:nvPicPr>
        <p:blipFill>
          <a:blip r:embed="rId2"/>
          <a:stretch>
            <a:fillRect/>
          </a:stretch>
        </p:blipFill>
        <p:spPr>
          <a:xfrm>
            <a:off x="1233543" y="5711824"/>
            <a:ext cx="9593367" cy="281287"/>
          </a:xfrm>
          <a:prstGeom prst="rect">
            <a:avLst/>
          </a:prstGeom>
        </p:spPr>
      </p:pic>
      <p:pic>
        <p:nvPicPr>
          <p:cNvPr id="7" name="Image 6"/>
          <p:cNvPicPr>
            <a:picLocks noChangeAspect="1"/>
          </p:cNvPicPr>
          <p:nvPr/>
        </p:nvPicPr>
        <p:blipFill>
          <a:blip r:embed="rId3"/>
          <a:stretch>
            <a:fillRect/>
          </a:stretch>
        </p:blipFill>
        <p:spPr>
          <a:xfrm>
            <a:off x="1233543" y="6120783"/>
            <a:ext cx="7904761" cy="226714"/>
          </a:xfrm>
          <a:prstGeom prst="rect">
            <a:avLst/>
          </a:prstGeom>
        </p:spPr>
      </p:pic>
      <p:pic>
        <p:nvPicPr>
          <p:cNvPr id="9" name="Image 8"/>
          <p:cNvPicPr>
            <a:picLocks noChangeAspect="1"/>
          </p:cNvPicPr>
          <p:nvPr/>
        </p:nvPicPr>
        <p:blipFill>
          <a:blip r:embed="rId4"/>
          <a:stretch>
            <a:fillRect/>
          </a:stretch>
        </p:blipFill>
        <p:spPr>
          <a:xfrm>
            <a:off x="9351234" y="2704540"/>
            <a:ext cx="2533650" cy="1771650"/>
          </a:xfrm>
          <a:prstGeom prst="rect">
            <a:avLst/>
          </a:prstGeom>
        </p:spPr>
      </p:pic>
      <p:pic>
        <p:nvPicPr>
          <p:cNvPr id="10" name="Image 9"/>
          <p:cNvPicPr>
            <a:picLocks noChangeAspect="1"/>
          </p:cNvPicPr>
          <p:nvPr/>
        </p:nvPicPr>
        <p:blipFill>
          <a:blip r:embed="rId5"/>
          <a:stretch>
            <a:fillRect/>
          </a:stretch>
        </p:blipFill>
        <p:spPr>
          <a:xfrm>
            <a:off x="11645471" y="2675134"/>
            <a:ext cx="466725" cy="266700"/>
          </a:xfrm>
          <a:prstGeom prst="rect">
            <a:avLst/>
          </a:prstGeom>
        </p:spPr>
      </p:pic>
      <p:pic>
        <p:nvPicPr>
          <p:cNvPr id="11" name="Image 10"/>
          <p:cNvPicPr>
            <a:picLocks noChangeAspect="1"/>
          </p:cNvPicPr>
          <p:nvPr/>
        </p:nvPicPr>
        <p:blipFill>
          <a:blip r:embed="rId6"/>
          <a:stretch>
            <a:fillRect/>
          </a:stretch>
        </p:blipFill>
        <p:spPr>
          <a:xfrm>
            <a:off x="1815586" y="1628438"/>
            <a:ext cx="6446287" cy="3982918"/>
          </a:xfrm>
          <a:prstGeom prst="rect">
            <a:avLst/>
          </a:prstGeom>
        </p:spPr>
      </p:pic>
    </p:spTree>
    <p:extLst>
      <p:ext uri="{BB962C8B-B14F-4D97-AF65-F5344CB8AC3E}">
        <p14:creationId xmlns:p14="http://schemas.microsoft.com/office/powerpoint/2010/main" val="419491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18042" y="421934"/>
            <a:ext cx="3826417" cy="4052238"/>
          </a:xfrm>
          <a:prstGeom prst="rect">
            <a:avLst/>
          </a:prstGeom>
        </p:spPr>
      </p:pic>
      <p:pic>
        <p:nvPicPr>
          <p:cNvPr id="4" name="Image 3"/>
          <p:cNvPicPr>
            <a:picLocks noChangeAspect="1"/>
          </p:cNvPicPr>
          <p:nvPr/>
        </p:nvPicPr>
        <p:blipFill>
          <a:blip r:embed="rId3"/>
          <a:stretch>
            <a:fillRect/>
          </a:stretch>
        </p:blipFill>
        <p:spPr>
          <a:xfrm>
            <a:off x="5221716" y="421934"/>
            <a:ext cx="2903267" cy="1955506"/>
          </a:xfrm>
          <a:prstGeom prst="rect">
            <a:avLst/>
          </a:prstGeom>
        </p:spPr>
      </p:pic>
      <p:sp>
        <p:nvSpPr>
          <p:cNvPr id="3" name="Espace réservé du texte 2"/>
          <p:cNvSpPr>
            <a:spLocks noGrp="1"/>
          </p:cNvSpPr>
          <p:nvPr>
            <p:ph type="body" idx="1"/>
          </p:nvPr>
        </p:nvSpPr>
        <p:spPr/>
        <p:txBody>
          <a:bodyPr/>
          <a:lstStyle/>
          <a:p>
            <a:r>
              <a:rPr lang="fr-FR" dirty="0" smtClean="0">
                <a:solidFill>
                  <a:schemeClr val="tx1"/>
                </a:solidFill>
              </a:rPr>
              <a:t>Effet de l’entrainement sur la consommation énergétique</a:t>
            </a:r>
          </a:p>
          <a:p>
            <a:r>
              <a:rPr lang="fr-FR" dirty="0" smtClean="0">
                <a:solidFill>
                  <a:schemeClr val="tx1"/>
                </a:solidFill>
              </a:rPr>
              <a:t>Pour un même exercice la part de glucide est plus faible pour une personne entrainée </a:t>
            </a:r>
            <a:endParaRPr lang="fr-FR" dirty="0">
              <a:solidFill>
                <a:schemeClr val="tx1"/>
              </a:solidFill>
            </a:endParaRPr>
          </a:p>
        </p:txBody>
      </p:sp>
    </p:spTree>
    <p:extLst>
      <p:ext uri="{BB962C8B-B14F-4D97-AF65-F5344CB8AC3E}">
        <p14:creationId xmlns:p14="http://schemas.microsoft.com/office/powerpoint/2010/main" val="141503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solidFill>
                  <a:srgbClr val="FF0000"/>
                </a:solidFill>
                <a:effectLst>
                  <a:outerShdw blurRad="38100" dist="38100" dir="2700000" algn="tl">
                    <a:srgbClr val="000000">
                      <a:alpha val="43137"/>
                    </a:srgbClr>
                  </a:outerShdw>
                </a:effectLst>
              </a:rPr>
              <a:t>POURQUOI COURIR LENTEMENT ?</a:t>
            </a:r>
            <a:endParaRPr lang="fr-FR" dirty="0"/>
          </a:p>
        </p:txBody>
      </p:sp>
      <p:sp>
        <p:nvSpPr>
          <p:cNvPr id="4" name="Espace réservé du contenu 3"/>
          <p:cNvSpPr>
            <a:spLocks noGrp="1"/>
          </p:cNvSpPr>
          <p:nvPr>
            <p:ph idx="1"/>
          </p:nvPr>
        </p:nvSpPr>
        <p:spPr/>
        <p:txBody>
          <a:bodyPr>
            <a:normAutofit fontScale="92500"/>
          </a:bodyPr>
          <a:lstStyle/>
          <a:p>
            <a:r>
              <a:rPr lang="fr-FR" dirty="0" smtClean="0"/>
              <a:t>Cela permet l’amélioration du réseau des capillaires sanguins ce qui entraine une meilleure irrigation des muscles donc un plus grand apport d’oxygène aux muscles qui leur permet de fournir plus d’énergie</a:t>
            </a:r>
          </a:p>
          <a:p>
            <a:r>
              <a:rPr lang="fr-FR" dirty="0" smtClean="0"/>
              <a:t>Baisse de la fréquence cardiaque pour un même effort  </a:t>
            </a:r>
          </a:p>
          <a:p>
            <a:r>
              <a:rPr lang="fr-FR" dirty="0"/>
              <a:t>Diminution de la fréquence cardiaque au repos.</a:t>
            </a:r>
          </a:p>
          <a:p>
            <a:r>
              <a:rPr lang="fr-FR" dirty="0"/>
              <a:t>Augmentation du nombre de globules rouges ce qui permet de transporter plus d’oxygène.</a:t>
            </a:r>
          </a:p>
          <a:p>
            <a:r>
              <a:rPr lang="fr-FR" dirty="0"/>
              <a:t>Les </a:t>
            </a:r>
            <a:r>
              <a:rPr lang="fr-FR" dirty="0" smtClean="0"/>
              <a:t>articulations et </a:t>
            </a:r>
            <a:r>
              <a:rPr lang="fr-FR" dirty="0"/>
              <a:t>tendons renforcent leur solidité à cette allure</a:t>
            </a:r>
            <a:r>
              <a:rPr lang="fr-FR" dirty="0" smtClean="0"/>
              <a:t>.</a:t>
            </a:r>
          </a:p>
          <a:p>
            <a:r>
              <a:rPr lang="fr-FR" dirty="0" smtClean="0"/>
              <a:t>L’entraînement à faible intensité permet d’utiliser plus de lipides pour un effort de même intensité donc d’économiser nos réserves de glycogène</a:t>
            </a:r>
          </a:p>
          <a:p>
            <a:endParaRPr lang="fr-FR" dirty="0"/>
          </a:p>
          <a:p>
            <a:endParaRPr lang="fr-FR" dirty="0"/>
          </a:p>
        </p:txBody>
      </p:sp>
      <p:pic>
        <p:nvPicPr>
          <p:cNvPr id="3" name="Image 2"/>
          <p:cNvPicPr>
            <a:picLocks noChangeAspect="1"/>
          </p:cNvPicPr>
          <p:nvPr/>
        </p:nvPicPr>
        <p:blipFill>
          <a:blip r:embed="rId2"/>
          <a:stretch>
            <a:fillRect/>
          </a:stretch>
        </p:blipFill>
        <p:spPr>
          <a:xfrm>
            <a:off x="9294438" y="0"/>
            <a:ext cx="2426365" cy="1825625"/>
          </a:xfrm>
          <a:prstGeom prst="rect">
            <a:avLst/>
          </a:prstGeom>
        </p:spPr>
      </p:pic>
      <p:pic>
        <p:nvPicPr>
          <p:cNvPr id="5" name="Image 4"/>
          <p:cNvPicPr>
            <a:picLocks noChangeAspect="1"/>
          </p:cNvPicPr>
          <p:nvPr/>
        </p:nvPicPr>
        <p:blipFill>
          <a:blip r:embed="rId3"/>
          <a:stretch>
            <a:fillRect/>
          </a:stretch>
        </p:blipFill>
        <p:spPr>
          <a:xfrm>
            <a:off x="11477915" y="0"/>
            <a:ext cx="485775" cy="161925"/>
          </a:xfrm>
          <a:prstGeom prst="rect">
            <a:avLst/>
          </a:prstGeom>
        </p:spPr>
      </p:pic>
    </p:spTree>
    <p:extLst>
      <p:ext uri="{BB962C8B-B14F-4D97-AF65-F5344CB8AC3E}">
        <p14:creationId xmlns:p14="http://schemas.microsoft.com/office/powerpoint/2010/main" val="140931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u="sng" dirty="0" smtClean="0">
                <a:solidFill>
                  <a:srgbClr val="FF0000"/>
                </a:solidFill>
                <a:effectLst>
                  <a:outerShdw blurRad="38100" dist="38100" dir="2700000" algn="tl">
                    <a:srgbClr val="000000">
                      <a:alpha val="43137"/>
                    </a:srgbClr>
                  </a:outerShdw>
                </a:effectLst>
              </a:rPr>
              <a:t>TRIANGLE DES ALLURES </a:t>
            </a:r>
            <a:endParaRPr lang="fr-FR" dirty="0"/>
          </a:p>
        </p:txBody>
      </p:sp>
      <p:pic>
        <p:nvPicPr>
          <p:cNvPr id="4" name="Image 3"/>
          <p:cNvPicPr>
            <a:picLocks noChangeAspect="1"/>
          </p:cNvPicPr>
          <p:nvPr/>
        </p:nvPicPr>
        <p:blipFill>
          <a:blip r:embed="rId2"/>
          <a:stretch>
            <a:fillRect/>
          </a:stretch>
        </p:blipFill>
        <p:spPr>
          <a:xfrm>
            <a:off x="2113878" y="5428913"/>
            <a:ext cx="5791200" cy="1314450"/>
          </a:xfrm>
          <a:prstGeom prst="rect">
            <a:avLst/>
          </a:prstGeom>
        </p:spPr>
      </p:pic>
      <p:pic>
        <p:nvPicPr>
          <p:cNvPr id="5" name="Image 4"/>
          <p:cNvPicPr>
            <a:picLocks noChangeAspect="1"/>
          </p:cNvPicPr>
          <p:nvPr/>
        </p:nvPicPr>
        <p:blipFill>
          <a:blip r:embed="rId3"/>
          <a:stretch>
            <a:fillRect/>
          </a:stretch>
        </p:blipFill>
        <p:spPr>
          <a:xfrm>
            <a:off x="3706738" y="5038389"/>
            <a:ext cx="1895475" cy="266700"/>
          </a:xfrm>
          <a:prstGeom prst="rect">
            <a:avLst/>
          </a:prstGeom>
        </p:spPr>
      </p:pic>
      <p:pic>
        <p:nvPicPr>
          <p:cNvPr id="6" name="Image 5"/>
          <p:cNvPicPr>
            <a:picLocks noChangeAspect="1"/>
          </p:cNvPicPr>
          <p:nvPr/>
        </p:nvPicPr>
        <p:blipFill>
          <a:blip r:embed="rId4"/>
          <a:stretch>
            <a:fillRect/>
          </a:stretch>
        </p:blipFill>
        <p:spPr>
          <a:xfrm>
            <a:off x="170583" y="4109589"/>
            <a:ext cx="1314450" cy="1457325"/>
          </a:xfrm>
          <a:prstGeom prst="rect">
            <a:avLst/>
          </a:prstGeom>
        </p:spPr>
      </p:pic>
      <p:pic>
        <p:nvPicPr>
          <p:cNvPr id="7" name="Image 6"/>
          <p:cNvPicPr>
            <a:picLocks noChangeAspect="1"/>
          </p:cNvPicPr>
          <p:nvPr/>
        </p:nvPicPr>
        <p:blipFill>
          <a:blip r:embed="rId5"/>
          <a:stretch>
            <a:fillRect/>
          </a:stretch>
        </p:blipFill>
        <p:spPr>
          <a:xfrm>
            <a:off x="227733" y="1521451"/>
            <a:ext cx="1200150" cy="1228725"/>
          </a:xfrm>
          <a:prstGeom prst="rect">
            <a:avLst/>
          </a:prstGeom>
        </p:spPr>
      </p:pic>
      <p:pic>
        <p:nvPicPr>
          <p:cNvPr id="8" name="Image 7"/>
          <p:cNvPicPr>
            <a:picLocks noChangeAspect="1"/>
          </p:cNvPicPr>
          <p:nvPr/>
        </p:nvPicPr>
        <p:blipFill>
          <a:blip r:embed="rId6"/>
          <a:stretch>
            <a:fillRect/>
          </a:stretch>
        </p:blipFill>
        <p:spPr>
          <a:xfrm>
            <a:off x="1678864" y="1814064"/>
            <a:ext cx="9610267" cy="3100501"/>
          </a:xfrm>
          <a:prstGeom prst="rect">
            <a:avLst/>
          </a:prstGeom>
        </p:spPr>
      </p:pic>
    </p:spTree>
    <p:extLst>
      <p:ext uri="{BB962C8B-B14F-4D97-AF65-F5344CB8AC3E}">
        <p14:creationId xmlns:p14="http://schemas.microsoft.com/office/powerpoint/2010/main" val="2806496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u="sng" dirty="0" smtClean="0">
                <a:solidFill>
                  <a:srgbClr val="FF0000"/>
                </a:solidFill>
                <a:effectLst>
                  <a:outerShdw blurRad="38100" dist="38100" dir="2700000" algn="tl">
                    <a:srgbClr val="000000">
                      <a:alpha val="43137"/>
                    </a:srgbClr>
                  </a:outerShdw>
                </a:effectLst>
              </a:rPr>
              <a:t>DECOUPAGE D’UNE SEMAINE D’ENTRAÎNEMENT</a:t>
            </a:r>
            <a:endParaRPr lang="fr-FR" dirty="0"/>
          </a:p>
        </p:txBody>
      </p:sp>
      <p:pic>
        <p:nvPicPr>
          <p:cNvPr id="3" name="Image 2"/>
          <p:cNvPicPr>
            <a:picLocks noChangeAspect="1"/>
          </p:cNvPicPr>
          <p:nvPr/>
        </p:nvPicPr>
        <p:blipFill>
          <a:blip r:embed="rId2"/>
          <a:stretch>
            <a:fillRect/>
          </a:stretch>
        </p:blipFill>
        <p:spPr>
          <a:xfrm>
            <a:off x="1344313" y="2226553"/>
            <a:ext cx="7115175" cy="4276725"/>
          </a:xfrm>
          <a:prstGeom prst="rect">
            <a:avLst/>
          </a:prstGeom>
        </p:spPr>
      </p:pic>
      <p:pic>
        <p:nvPicPr>
          <p:cNvPr id="4" name="Image 3"/>
          <p:cNvPicPr>
            <a:picLocks noChangeAspect="1"/>
          </p:cNvPicPr>
          <p:nvPr/>
        </p:nvPicPr>
        <p:blipFill>
          <a:blip r:embed="rId3"/>
          <a:stretch>
            <a:fillRect/>
          </a:stretch>
        </p:blipFill>
        <p:spPr>
          <a:xfrm>
            <a:off x="430810" y="581809"/>
            <a:ext cx="1476375" cy="1219200"/>
          </a:xfrm>
          <a:prstGeom prst="rect">
            <a:avLst/>
          </a:prstGeom>
        </p:spPr>
      </p:pic>
      <p:pic>
        <p:nvPicPr>
          <p:cNvPr id="5" name="Image 4"/>
          <p:cNvPicPr>
            <a:picLocks noChangeAspect="1"/>
          </p:cNvPicPr>
          <p:nvPr/>
        </p:nvPicPr>
        <p:blipFill>
          <a:blip r:embed="rId4"/>
          <a:stretch>
            <a:fillRect/>
          </a:stretch>
        </p:blipFill>
        <p:spPr>
          <a:xfrm>
            <a:off x="8099779" y="2574776"/>
            <a:ext cx="1457325" cy="1428750"/>
          </a:xfrm>
          <a:prstGeom prst="rect">
            <a:avLst/>
          </a:prstGeom>
        </p:spPr>
      </p:pic>
      <p:pic>
        <p:nvPicPr>
          <p:cNvPr id="6" name="Image 5"/>
          <p:cNvPicPr>
            <a:picLocks noChangeAspect="1"/>
          </p:cNvPicPr>
          <p:nvPr/>
        </p:nvPicPr>
        <p:blipFill>
          <a:blip r:embed="rId5"/>
          <a:stretch>
            <a:fillRect/>
          </a:stretch>
        </p:blipFill>
        <p:spPr>
          <a:xfrm>
            <a:off x="10337538" y="4264062"/>
            <a:ext cx="1543050" cy="1600200"/>
          </a:xfrm>
          <a:prstGeom prst="rect">
            <a:avLst/>
          </a:prstGeom>
        </p:spPr>
      </p:pic>
    </p:spTree>
    <p:extLst>
      <p:ext uri="{BB962C8B-B14F-4D97-AF65-F5344CB8AC3E}">
        <p14:creationId xmlns:p14="http://schemas.microsoft.com/office/powerpoint/2010/main" val="404704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Allures de footing selon la VMA </a:t>
            </a:r>
            <a:br>
              <a:rPr lang="fr-FR" dirty="0"/>
            </a:br>
            <a:endParaRPr lang="fr-FR" dirty="0"/>
          </a:p>
        </p:txBody>
      </p:sp>
      <p:pic>
        <p:nvPicPr>
          <p:cNvPr id="3" name="Image 2"/>
          <p:cNvPicPr>
            <a:picLocks noChangeAspect="1"/>
          </p:cNvPicPr>
          <p:nvPr/>
        </p:nvPicPr>
        <p:blipFill>
          <a:blip r:embed="rId2"/>
          <a:stretch>
            <a:fillRect/>
          </a:stretch>
        </p:blipFill>
        <p:spPr>
          <a:xfrm>
            <a:off x="2059137" y="1291257"/>
            <a:ext cx="6783649" cy="5190226"/>
          </a:xfrm>
          <a:prstGeom prst="rect">
            <a:avLst/>
          </a:prstGeom>
        </p:spPr>
      </p:pic>
    </p:spTree>
    <p:extLst>
      <p:ext uri="{BB962C8B-B14F-4D97-AF65-F5344CB8AC3E}">
        <p14:creationId xmlns:p14="http://schemas.microsoft.com/office/powerpoint/2010/main" val="229481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5018" y="892250"/>
            <a:ext cx="10515600" cy="1325563"/>
          </a:xfrm>
        </p:spPr>
        <p:txBody>
          <a:bodyPr>
            <a:normAutofit/>
          </a:bodyPr>
          <a:lstStyle/>
          <a:p>
            <a:pPr algn="ctr"/>
            <a:r>
              <a:rPr lang="fr-FR" sz="6600" b="1" i="1" u="sng" dirty="0" smtClean="0">
                <a:solidFill>
                  <a:srgbClr val="00B0F0"/>
                </a:solidFill>
              </a:rPr>
              <a:t>MERCI A TOUS</a:t>
            </a:r>
            <a:endParaRPr lang="fr-FR" sz="6600" b="1" i="1" u="sng" dirty="0">
              <a:solidFill>
                <a:srgbClr val="00B0F0"/>
              </a:solidFill>
            </a:endParaRPr>
          </a:p>
        </p:txBody>
      </p:sp>
      <p:pic>
        <p:nvPicPr>
          <p:cNvPr id="3" name="Image 2"/>
          <p:cNvPicPr>
            <a:picLocks noChangeAspect="1"/>
          </p:cNvPicPr>
          <p:nvPr/>
        </p:nvPicPr>
        <p:blipFill>
          <a:blip r:embed="rId2"/>
          <a:stretch>
            <a:fillRect/>
          </a:stretch>
        </p:blipFill>
        <p:spPr>
          <a:xfrm>
            <a:off x="3437543" y="2522021"/>
            <a:ext cx="5114787" cy="4209701"/>
          </a:xfrm>
          <a:prstGeom prst="rect">
            <a:avLst/>
          </a:prstGeom>
        </p:spPr>
      </p:pic>
    </p:spTree>
    <p:extLst>
      <p:ext uri="{BB962C8B-B14F-4D97-AF65-F5344CB8AC3E}">
        <p14:creationId xmlns:p14="http://schemas.microsoft.com/office/powerpoint/2010/main" val="335531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2097102" y="677732"/>
            <a:ext cx="6508735" cy="5409537"/>
          </a:xfrm>
          <a:prstGeom prst="rect">
            <a:avLst/>
          </a:prstGeom>
        </p:spPr>
      </p:pic>
    </p:spTree>
    <p:extLst>
      <p:ext uri="{BB962C8B-B14F-4D97-AF65-F5344CB8AC3E}">
        <p14:creationId xmlns:p14="http://schemas.microsoft.com/office/powerpoint/2010/main" val="226070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b="1" i="1" u="sng" dirty="0" smtClean="0">
                <a:solidFill>
                  <a:srgbClr val="FF0000"/>
                </a:solidFill>
                <a:effectLst>
                  <a:outerShdw blurRad="38100" dist="38100" dir="2700000" algn="tl">
                    <a:srgbClr val="000000">
                      <a:alpha val="43137"/>
                    </a:srgbClr>
                  </a:outerShdw>
                </a:effectLst>
              </a:rPr>
              <a:t>LES INTERETS DE L’ENTRAINEMENT EN ENDURANCE</a:t>
            </a:r>
            <a:endParaRPr lang="fr-FR" b="1" i="1" u="sng"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endParaRPr lang="fr-FR" dirty="0" smtClean="0"/>
          </a:p>
          <a:p>
            <a:endParaRPr lang="fr-FR" dirty="0"/>
          </a:p>
          <a:p>
            <a:r>
              <a:rPr lang="fr-FR" sz="3200" dirty="0" smtClean="0"/>
              <a:t>Le </a:t>
            </a:r>
            <a:r>
              <a:rPr lang="fr-FR" sz="3200" dirty="0"/>
              <a:t>but de l’entraînement est bien évidemment d’améliorer les performances mais il faut toujours garder à l’esprit que cela passe aussi par une amélioration du </a:t>
            </a:r>
            <a:r>
              <a:rPr lang="fr-FR" sz="3200" i="1" u="sng" dirty="0">
                <a:solidFill>
                  <a:srgbClr val="00B0F0"/>
                </a:solidFill>
              </a:rPr>
              <a:t>fonctionnement de la consommation d’énergie. </a:t>
            </a:r>
          </a:p>
        </p:txBody>
      </p:sp>
      <p:pic>
        <p:nvPicPr>
          <p:cNvPr id="6" name="Image 5"/>
          <p:cNvPicPr>
            <a:picLocks noChangeAspect="1"/>
          </p:cNvPicPr>
          <p:nvPr/>
        </p:nvPicPr>
        <p:blipFill>
          <a:blip r:embed="rId2"/>
          <a:stretch>
            <a:fillRect/>
          </a:stretch>
        </p:blipFill>
        <p:spPr>
          <a:xfrm>
            <a:off x="8403348" y="4246974"/>
            <a:ext cx="2449152" cy="2580827"/>
          </a:xfrm>
          <a:prstGeom prst="rect">
            <a:avLst/>
          </a:prstGeom>
        </p:spPr>
      </p:pic>
    </p:spTree>
    <p:extLst>
      <p:ext uri="{BB962C8B-B14F-4D97-AF65-F5344CB8AC3E}">
        <p14:creationId xmlns:p14="http://schemas.microsoft.com/office/powerpoint/2010/main" val="2795797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900" b="1" i="1" u="sng" dirty="0" smtClean="0">
                <a:solidFill>
                  <a:srgbClr val="FF0000"/>
                </a:solidFill>
                <a:effectLst>
                  <a:outerShdw blurRad="38100" dist="38100" dir="2700000" algn="tl">
                    <a:srgbClr val="000000">
                      <a:alpha val="43137"/>
                    </a:srgbClr>
                  </a:outerShdw>
                </a:effectLst>
              </a:rPr>
              <a:t>DE L’ENERGIE CHIMIQUE A L’ENERGIE MECANIQUE</a:t>
            </a:r>
            <a:r>
              <a:rPr lang="fr-FR" b="1" dirty="0"/>
              <a:t/>
            </a:r>
            <a:br>
              <a:rPr lang="fr-FR" b="1" dirty="0"/>
            </a:br>
            <a:endParaRPr lang="fr-FR" dirty="0"/>
          </a:p>
        </p:txBody>
      </p:sp>
      <p:sp>
        <p:nvSpPr>
          <p:cNvPr id="3" name="Espace réservé du contenu 2"/>
          <p:cNvSpPr>
            <a:spLocks noGrp="1"/>
          </p:cNvSpPr>
          <p:nvPr>
            <p:ph idx="1"/>
          </p:nvPr>
        </p:nvSpPr>
        <p:spPr>
          <a:xfrm>
            <a:off x="644562" y="1911686"/>
            <a:ext cx="10515600" cy="4351338"/>
          </a:xfrm>
        </p:spPr>
        <p:txBody>
          <a:bodyPr>
            <a:normAutofit lnSpcReduction="10000"/>
          </a:bodyPr>
          <a:lstStyle/>
          <a:p>
            <a:r>
              <a:rPr lang="fr-FR" dirty="0"/>
              <a:t>Notre corps produit de </a:t>
            </a:r>
            <a:r>
              <a:rPr lang="fr-FR" b="1" dirty="0"/>
              <a:t>l’énergie </a:t>
            </a:r>
            <a:r>
              <a:rPr lang="fr-FR" b="1" dirty="0" smtClean="0"/>
              <a:t>mécanique</a:t>
            </a:r>
          </a:p>
          <a:p>
            <a:pPr marL="0" indent="0">
              <a:buNone/>
            </a:pPr>
            <a:r>
              <a:rPr lang="fr-FR" dirty="0"/>
              <a:t> quand nous courons. Cette énergie est </a:t>
            </a:r>
            <a:r>
              <a:rPr lang="fr-FR" dirty="0" smtClean="0"/>
              <a:t>créée</a:t>
            </a:r>
          </a:p>
          <a:p>
            <a:pPr marL="0" indent="0">
              <a:buNone/>
            </a:pPr>
            <a:r>
              <a:rPr lang="fr-FR" dirty="0" smtClean="0"/>
              <a:t>à </a:t>
            </a:r>
            <a:r>
              <a:rPr lang="fr-FR" dirty="0"/>
              <a:t>partir de </a:t>
            </a:r>
            <a:r>
              <a:rPr lang="fr-FR" b="1" dirty="0"/>
              <a:t>l’énergie chimique</a:t>
            </a:r>
            <a:r>
              <a:rPr lang="fr-FR" dirty="0"/>
              <a:t> </a:t>
            </a:r>
            <a:r>
              <a:rPr lang="fr-FR" dirty="0" smtClean="0"/>
              <a:t>contenue </a:t>
            </a:r>
            <a:r>
              <a:rPr lang="fr-FR" dirty="0"/>
              <a:t>dans les </a:t>
            </a:r>
            <a:endParaRPr lang="fr-FR" dirty="0" smtClean="0"/>
          </a:p>
          <a:p>
            <a:pPr marL="0" indent="0">
              <a:buNone/>
            </a:pPr>
            <a:r>
              <a:rPr lang="fr-FR" b="1" dirty="0" smtClean="0"/>
              <a:t>substrats </a:t>
            </a:r>
            <a:r>
              <a:rPr lang="fr-FR" b="1" dirty="0"/>
              <a:t>énergétiques</a:t>
            </a:r>
            <a:r>
              <a:rPr lang="fr-FR" dirty="0"/>
              <a:t> </a:t>
            </a:r>
            <a:r>
              <a:rPr lang="fr-FR" dirty="0" smtClean="0"/>
              <a:t>stockés </a:t>
            </a:r>
            <a:r>
              <a:rPr lang="fr-FR" dirty="0"/>
              <a:t>par l’organisme et </a:t>
            </a:r>
            <a:endParaRPr lang="fr-FR" dirty="0" smtClean="0"/>
          </a:p>
          <a:p>
            <a:pPr marL="0" indent="0">
              <a:buNone/>
            </a:pPr>
            <a:r>
              <a:rPr lang="fr-FR" dirty="0" smtClean="0"/>
              <a:t>c’est </a:t>
            </a:r>
            <a:r>
              <a:rPr lang="fr-FR" dirty="0"/>
              <a:t>l’</a:t>
            </a:r>
            <a:r>
              <a:rPr lang="fr-FR" b="1" dirty="0"/>
              <a:t>ATP</a:t>
            </a:r>
            <a:r>
              <a:rPr lang="fr-FR" dirty="0"/>
              <a:t>(adénosine triphosphate) qui sert </a:t>
            </a:r>
            <a:r>
              <a:rPr lang="fr-FR" dirty="0" smtClean="0"/>
              <a:t>d’intermédiaire</a:t>
            </a:r>
          </a:p>
          <a:p>
            <a:r>
              <a:rPr lang="fr-FR" dirty="0"/>
              <a:t>Les muscles utilisent de l’ATP pour la contraction musculaire. Or </a:t>
            </a:r>
            <a:r>
              <a:rPr lang="fr-FR" b="1" dirty="0"/>
              <a:t>nos </a:t>
            </a:r>
            <a:endParaRPr lang="fr-FR" b="1" dirty="0" smtClean="0"/>
          </a:p>
          <a:p>
            <a:pPr marL="0" indent="0">
              <a:buNone/>
            </a:pPr>
            <a:r>
              <a:rPr lang="fr-FR" b="1" dirty="0" smtClean="0"/>
              <a:t>réserves </a:t>
            </a:r>
            <a:r>
              <a:rPr lang="fr-FR" b="1" dirty="0"/>
              <a:t>musculaires d’ATP sont très faibles, seulement quelques </a:t>
            </a:r>
            <a:endParaRPr lang="fr-FR" b="1" dirty="0" smtClean="0"/>
          </a:p>
          <a:p>
            <a:pPr marL="0" indent="0">
              <a:buNone/>
            </a:pPr>
            <a:r>
              <a:rPr lang="fr-FR" b="1" dirty="0" smtClean="0"/>
              <a:t>secondes </a:t>
            </a:r>
            <a:r>
              <a:rPr lang="fr-FR" b="1" dirty="0"/>
              <a:t>d’effort</a:t>
            </a:r>
            <a:r>
              <a:rPr lang="fr-FR" dirty="0"/>
              <a:t> ! Toutes les filières énergétiques ont donc pour but la </a:t>
            </a:r>
            <a:endParaRPr lang="fr-FR" dirty="0" smtClean="0"/>
          </a:p>
          <a:p>
            <a:pPr marL="0" indent="0">
              <a:buNone/>
            </a:pPr>
            <a:r>
              <a:rPr lang="fr-FR" dirty="0" smtClean="0"/>
              <a:t>production </a:t>
            </a:r>
            <a:r>
              <a:rPr lang="fr-FR" dirty="0"/>
              <a:t>d’ATP à partir des substrats énergétiques.</a:t>
            </a:r>
          </a:p>
        </p:txBody>
      </p:sp>
      <p:pic>
        <p:nvPicPr>
          <p:cNvPr id="4" name="Image 3"/>
          <p:cNvPicPr>
            <a:picLocks noChangeAspect="1"/>
          </p:cNvPicPr>
          <p:nvPr/>
        </p:nvPicPr>
        <p:blipFill>
          <a:blip r:embed="rId2"/>
          <a:stretch>
            <a:fillRect/>
          </a:stretch>
        </p:blipFill>
        <p:spPr>
          <a:xfrm>
            <a:off x="8073323" y="866542"/>
            <a:ext cx="3280477" cy="2629694"/>
          </a:xfrm>
          <a:prstGeom prst="rect">
            <a:avLst/>
          </a:prstGeom>
        </p:spPr>
      </p:pic>
    </p:spTree>
    <p:extLst>
      <p:ext uri="{BB962C8B-B14F-4D97-AF65-F5344CB8AC3E}">
        <p14:creationId xmlns:p14="http://schemas.microsoft.com/office/powerpoint/2010/main" val="193167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172" y="332852"/>
            <a:ext cx="10515600" cy="1325563"/>
          </a:xfrm>
        </p:spPr>
        <p:txBody>
          <a:bodyPr>
            <a:noAutofit/>
          </a:bodyPr>
          <a:lstStyle/>
          <a:p>
            <a:pPr algn="ctr"/>
            <a:r>
              <a:rPr lang="fr-FR" sz="3600" b="1" i="1" u="sng" dirty="0" smtClean="0">
                <a:solidFill>
                  <a:srgbClr val="FF0000"/>
                </a:solidFill>
                <a:effectLst>
                  <a:outerShdw blurRad="38100" dist="38100" dir="2700000" algn="tl">
                    <a:srgbClr val="000000">
                      <a:alpha val="43137"/>
                    </a:srgbClr>
                  </a:outerShdw>
                </a:effectLst>
              </a:rPr>
              <a:t>IL EXISTE 3 FILIERES ENERGETIQUES QUI PERMETTENT DE FOURNIR DE L’ ATP AUX MUSCLES AU COURS D’UN EFFORT</a:t>
            </a:r>
            <a:r>
              <a:rPr lang="fr-FR" sz="3600" b="1" i="1" u="sng" dirty="0">
                <a:solidFill>
                  <a:srgbClr val="FF0000"/>
                </a:solidFill>
              </a:rPr>
              <a:t/>
            </a:r>
            <a:br>
              <a:rPr lang="fr-FR" sz="3600" b="1" i="1" u="sng" dirty="0">
                <a:solidFill>
                  <a:srgbClr val="FF0000"/>
                </a:solidFill>
              </a:rPr>
            </a:br>
            <a:endParaRPr lang="fr-FR" sz="3600" b="1" i="1" u="sng" dirty="0">
              <a:solidFill>
                <a:srgbClr val="FF0000"/>
              </a:solidFill>
            </a:endParaRPr>
          </a:p>
        </p:txBody>
      </p:sp>
      <p:sp>
        <p:nvSpPr>
          <p:cNvPr id="3" name="Espace réservé du contenu 2"/>
          <p:cNvSpPr>
            <a:spLocks noGrp="1"/>
          </p:cNvSpPr>
          <p:nvPr>
            <p:ph idx="1"/>
          </p:nvPr>
        </p:nvSpPr>
        <p:spPr/>
        <p:txBody>
          <a:bodyPr/>
          <a:lstStyle/>
          <a:p>
            <a:r>
              <a:rPr lang="fr-FR" i="1" u="sng" dirty="0">
                <a:solidFill>
                  <a:srgbClr val="00B0F0"/>
                </a:solidFill>
              </a:rPr>
              <a:t>l‘anaérobie </a:t>
            </a:r>
            <a:r>
              <a:rPr lang="fr-FR" i="1" u="sng" dirty="0" err="1">
                <a:solidFill>
                  <a:srgbClr val="00B0F0"/>
                </a:solidFill>
              </a:rPr>
              <a:t>alactique</a:t>
            </a:r>
            <a:r>
              <a:rPr lang="fr-FR" i="1" u="sng" dirty="0">
                <a:solidFill>
                  <a:srgbClr val="00B0F0"/>
                </a:solidFill>
              </a:rPr>
              <a:t>  </a:t>
            </a:r>
            <a:r>
              <a:rPr lang="fr-FR" dirty="0"/>
              <a:t>(ATP + PC (créatine phosphate)) 15 secondes d’énergie, pas de production d’acide </a:t>
            </a:r>
            <a:r>
              <a:rPr lang="fr-FR" dirty="0" smtClean="0"/>
              <a:t>lactique</a:t>
            </a:r>
          </a:p>
          <a:p>
            <a:endParaRPr lang="fr-FR" dirty="0"/>
          </a:p>
          <a:p>
            <a:r>
              <a:rPr lang="fr-FR" i="1" u="sng" dirty="0">
                <a:solidFill>
                  <a:srgbClr val="00B0F0"/>
                </a:solidFill>
              </a:rPr>
              <a:t>l’anaérobie lactique </a:t>
            </a:r>
            <a:r>
              <a:rPr lang="fr-FR" dirty="0">
                <a:solidFill>
                  <a:srgbClr val="00B0F0"/>
                </a:solidFill>
              </a:rPr>
              <a:t> </a:t>
            </a:r>
            <a:r>
              <a:rPr lang="fr-FR" dirty="0"/>
              <a:t>glucides    maximum </a:t>
            </a:r>
            <a:r>
              <a:rPr lang="fr-FR" dirty="0" smtClean="0"/>
              <a:t>2 minutes</a:t>
            </a:r>
          </a:p>
          <a:p>
            <a:pPr marL="0" indent="0">
              <a:buNone/>
            </a:pPr>
            <a:r>
              <a:rPr lang="fr-FR" dirty="0" smtClean="0"/>
              <a:t> </a:t>
            </a:r>
            <a:r>
              <a:rPr lang="fr-FR" dirty="0"/>
              <a:t>d’énergie, création d’acide lactique </a:t>
            </a:r>
          </a:p>
          <a:p>
            <a:endParaRPr lang="fr-FR" dirty="0" smtClean="0"/>
          </a:p>
          <a:p>
            <a:r>
              <a:rPr lang="fr-FR" i="1" u="sng" dirty="0">
                <a:solidFill>
                  <a:srgbClr val="00B0F0"/>
                </a:solidFill>
              </a:rPr>
              <a:t>l’aérobie</a:t>
            </a:r>
            <a:r>
              <a:rPr lang="fr-FR" dirty="0"/>
              <a:t>  glucides + lipides + </a:t>
            </a:r>
            <a:r>
              <a:rPr lang="fr-FR" dirty="0" smtClean="0"/>
              <a:t>oxygène</a:t>
            </a:r>
          </a:p>
          <a:p>
            <a:pPr marL="0" indent="0">
              <a:buNone/>
            </a:pPr>
            <a:r>
              <a:rPr lang="fr-FR" dirty="0"/>
              <a:t> </a:t>
            </a:r>
            <a:r>
              <a:rPr lang="fr-FR" dirty="0" smtClean="0"/>
              <a:t>   </a:t>
            </a:r>
            <a:r>
              <a:rPr lang="fr-FR" b="1" dirty="0"/>
              <a:t>Grande capacité et faible puissance : la filière aérobie est la filière de l’endurance !</a:t>
            </a:r>
            <a:endParaRPr lang="fr-FR" dirty="0" smtClean="0"/>
          </a:p>
          <a:p>
            <a:endParaRPr lang="fr-FR" dirty="0"/>
          </a:p>
        </p:txBody>
      </p:sp>
      <p:pic>
        <p:nvPicPr>
          <p:cNvPr id="4" name="Image 3"/>
          <p:cNvPicPr>
            <a:picLocks noChangeAspect="1"/>
          </p:cNvPicPr>
          <p:nvPr/>
        </p:nvPicPr>
        <p:blipFill>
          <a:blip r:embed="rId2"/>
          <a:stretch>
            <a:fillRect/>
          </a:stretch>
        </p:blipFill>
        <p:spPr>
          <a:xfrm>
            <a:off x="8824072" y="2579425"/>
            <a:ext cx="2238375" cy="2581275"/>
          </a:xfrm>
          <a:prstGeom prst="rect">
            <a:avLst/>
          </a:prstGeom>
        </p:spPr>
      </p:pic>
    </p:spTree>
    <p:extLst>
      <p:ext uri="{BB962C8B-B14F-4D97-AF65-F5344CB8AC3E}">
        <p14:creationId xmlns:p14="http://schemas.microsoft.com/office/powerpoint/2010/main" val="82229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solidFill>
                  <a:srgbClr val="FF0000"/>
                </a:solidFill>
                <a:effectLst>
                  <a:outerShdw blurRad="38100" dist="38100" dir="2700000" algn="tl">
                    <a:srgbClr val="000000">
                      <a:alpha val="43137"/>
                    </a:srgbClr>
                  </a:outerShdw>
                </a:effectLst>
              </a:rPr>
              <a:t>LES SUBSTRATS ENERGETIQUES</a:t>
            </a:r>
            <a:endParaRPr lang="fr-FR" b="1" i="1" u="sng"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r>
              <a:rPr lang="fr-FR" b="1" dirty="0"/>
              <a:t>Un substrat énergétique est une substance utilisée par l’organisme pour produire de l’énergie</a:t>
            </a:r>
            <a:r>
              <a:rPr lang="fr-FR" dirty="0"/>
              <a:t>. Ces substrats proviennent de notre alimentation et peuvent être décomposés en 3 grandes catégories </a:t>
            </a:r>
            <a:r>
              <a:rPr lang="fr-FR" dirty="0" smtClean="0"/>
              <a:t>:</a:t>
            </a:r>
          </a:p>
          <a:p>
            <a:pPr marL="0" indent="0">
              <a:buNone/>
            </a:pPr>
            <a:r>
              <a:rPr lang="fr-FR" dirty="0" smtClean="0"/>
              <a:t>  </a:t>
            </a:r>
            <a:r>
              <a:rPr lang="fr-FR" dirty="0" smtClean="0">
                <a:solidFill>
                  <a:srgbClr val="00B0F0"/>
                </a:solidFill>
              </a:rPr>
              <a:t>- glucides</a:t>
            </a:r>
          </a:p>
          <a:p>
            <a:pPr marL="0" indent="0">
              <a:buNone/>
            </a:pPr>
            <a:r>
              <a:rPr lang="fr-FR" dirty="0" smtClean="0">
                <a:solidFill>
                  <a:srgbClr val="00B0F0"/>
                </a:solidFill>
              </a:rPr>
              <a:t>  - lipides</a:t>
            </a:r>
          </a:p>
          <a:p>
            <a:pPr marL="0" indent="0">
              <a:buNone/>
            </a:pPr>
            <a:r>
              <a:rPr lang="fr-FR" dirty="0" smtClean="0"/>
              <a:t>  </a:t>
            </a:r>
            <a:r>
              <a:rPr lang="fr-FR" dirty="0" smtClean="0">
                <a:solidFill>
                  <a:srgbClr val="00B0F0"/>
                </a:solidFill>
              </a:rPr>
              <a:t>- protéines</a:t>
            </a:r>
            <a:endParaRPr lang="fr-FR" dirty="0">
              <a:solidFill>
                <a:srgbClr val="00B0F0"/>
              </a:solidFill>
            </a:endParaRPr>
          </a:p>
          <a:p>
            <a:r>
              <a:rPr lang="fr-FR" dirty="0"/>
              <a:t>Ces substrats diffèrent notamment par la quantité d’énergie qu’ils produisent, les réserves stockées par l’organisme, la vitesse à laquelle ils sont transformés.</a:t>
            </a:r>
          </a:p>
          <a:p>
            <a:endParaRPr lang="fr-FR" dirty="0"/>
          </a:p>
        </p:txBody>
      </p:sp>
      <p:pic>
        <p:nvPicPr>
          <p:cNvPr id="4" name="Image 3"/>
          <p:cNvPicPr>
            <a:picLocks noChangeAspect="1"/>
          </p:cNvPicPr>
          <p:nvPr/>
        </p:nvPicPr>
        <p:blipFill>
          <a:blip r:embed="rId2"/>
          <a:stretch>
            <a:fillRect/>
          </a:stretch>
        </p:blipFill>
        <p:spPr>
          <a:xfrm>
            <a:off x="5091056" y="3042453"/>
            <a:ext cx="2590800" cy="1590675"/>
          </a:xfrm>
          <a:prstGeom prst="rect">
            <a:avLst/>
          </a:prstGeom>
        </p:spPr>
      </p:pic>
    </p:spTree>
    <p:extLst>
      <p:ext uri="{BB962C8B-B14F-4D97-AF65-F5344CB8AC3E}">
        <p14:creationId xmlns:p14="http://schemas.microsoft.com/office/powerpoint/2010/main" val="276022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txBody>
          <a:bodyPr>
            <a:normAutofit fontScale="90000"/>
          </a:bodyPr>
          <a:lstStyle/>
          <a:p>
            <a:pPr algn="ctr"/>
            <a:r>
              <a:rPr lang="fr-FR" sz="4900" b="1" i="1" u="sng" dirty="0" smtClean="0">
                <a:solidFill>
                  <a:srgbClr val="FF0000"/>
                </a:solidFill>
                <a:effectLst>
                  <a:outerShdw blurRad="38100" dist="38100" dir="2700000" algn="tl">
                    <a:srgbClr val="000000">
                      <a:alpha val="43137"/>
                    </a:srgbClr>
                  </a:outerShdw>
                </a:effectLst>
              </a:rPr>
              <a:t>L’ENERGIE DEPENSEE EN COURANT  </a:t>
            </a:r>
            <a:r>
              <a:rPr lang="fr-FR" b="1" i="1" u="sng" dirty="0" smtClean="0">
                <a:solidFill>
                  <a:srgbClr val="FF0000"/>
                </a:solidFill>
                <a:effectLst>
                  <a:outerShdw blurRad="38100" dist="38100" dir="2700000" algn="tl">
                    <a:srgbClr val="000000">
                      <a:alpha val="43137"/>
                    </a:srgbClr>
                  </a:outerShdw>
                </a:effectLst>
              </a:rPr>
              <a:t/>
            </a:r>
            <a:br>
              <a:rPr lang="fr-FR" b="1" i="1" u="sng" dirty="0" smtClean="0">
                <a:solidFill>
                  <a:srgbClr val="FF0000"/>
                </a:solidFill>
                <a:effectLst>
                  <a:outerShdw blurRad="38100" dist="38100" dir="2700000" algn="tl">
                    <a:srgbClr val="000000">
                      <a:alpha val="43137"/>
                    </a:srgbClr>
                  </a:outerShdw>
                </a:effectLst>
              </a:rPr>
            </a:br>
            <a:r>
              <a:rPr lang="fr-FR" b="1" dirty="0"/>
              <a:t/>
            </a:r>
            <a:br>
              <a:rPr lang="fr-FR" b="1" dirty="0"/>
            </a:br>
            <a:endParaRPr lang="fr-FR" dirty="0"/>
          </a:p>
        </p:txBody>
      </p:sp>
      <p:sp>
        <p:nvSpPr>
          <p:cNvPr id="3" name="Espace réservé du contenu 2"/>
          <p:cNvSpPr>
            <a:spLocks noGrp="1"/>
          </p:cNvSpPr>
          <p:nvPr>
            <p:ph idx="1"/>
          </p:nvPr>
        </p:nvSpPr>
        <p:spPr>
          <a:xfrm>
            <a:off x="838200" y="1995488"/>
            <a:ext cx="10515600" cy="4896803"/>
          </a:xfrm>
        </p:spPr>
        <p:txBody>
          <a:bodyPr/>
          <a:lstStyle/>
          <a:p>
            <a:r>
              <a:rPr lang="fr-FR" dirty="0" smtClean="0"/>
              <a:t>En courant la dépense énergétique est d’environ 1kcal/kg/km</a:t>
            </a:r>
          </a:p>
          <a:p>
            <a:pPr marL="0" indent="0">
              <a:buNone/>
            </a:pPr>
            <a:r>
              <a:rPr lang="fr-FR" dirty="0" smtClean="0"/>
              <a:t>- Une personne de 70 kg dépensera donc 70 kcal par km. Cette dépense      est indépendante de la vitesse (</a:t>
            </a:r>
            <a:r>
              <a:rPr lang="fr-FR" dirty="0" smtClean="0">
                <a:solidFill>
                  <a:srgbClr val="0070C0"/>
                </a:solidFill>
              </a:rPr>
              <a:t>nous consommerons donc la même énergie pour 1h à 10km/h ou 40 mn à 15km/h ou 30mn à 20km/h</a:t>
            </a:r>
            <a:r>
              <a:rPr lang="fr-FR" dirty="0" smtClean="0"/>
              <a:t>)</a:t>
            </a:r>
          </a:p>
          <a:p>
            <a:pPr>
              <a:buFontTx/>
              <a:buChar char="-"/>
            </a:pPr>
            <a:r>
              <a:rPr lang="fr-FR" dirty="0" smtClean="0"/>
              <a:t>Nos réserves de glycogènes ( assemblage de molécules de glucose) sont  stockées dans le foie (100g) et les muscles (300g)</a:t>
            </a:r>
          </a:p>
          <a:p>
            <a:pPr>
              <a:buFontTx/>
              <a:buChar char="-"/>
            </a:pPr>
            <a:r>
              <a:rPr lang="fr-FR" dirty="0" smtClean="0"/>
              <a:t>1g de glucose libère 4 kcal ,nous avons donc une réserve énergétique de 1600 kcal (pour une personne de 70kg il faut 2940 kcal pour faire un marathon )</a:t>
            </a:r>
          </a:p>
          <a:p>
            <a:pPr>
              <a:buFontTx/>
              <a:buChar char="-"/>
            </a:pPr>
            <a:r>
              <a:rPr lang="fr-FR" dirty="0"/>
              <a:t>De plus, l’ensemble du glycogène n’est pas mobilisable, seul celui des muscles actifs est utilisé, pas celui des muscles inactifs.</a:t>
            </a:r>
          </a:p>
        </p:txBody>
      </p:sp>
      <p:sp>
        <p:nvSpPr>
          <p:cNvPr id="4" name="Titre 1"/>
          <p:cNvSpPr txBox="1">
            <a:spLocks/>
          </p:cNvSpPr>
          <p:nvPr/>
        </p:nvSpPr>
        <p:spPr>
          <a:xfrm>
            <a:off x="1001358" y="1180307"/>
            <a:ext cx="10515600"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900" b="1" i="1" u="sng" dirty="0" smtClean="0">
                <a:solidFill>
                  <a:srgbClr val="0070C0"/>
                </a:solidFill>
                <a:effectLst>
                  <a:outerShdw blurRad="38100" dist="38100" dir="2700000" algn="tl">
                    <a:srgbClr val="000000">
                      <a:alpha val="43137"/>
                    </a:srgbClr>
                  </a:outerShdw>
                </a:effectLst>
              </a:rPr>
              <a:t>LES GLUCIDES :</a:t>
            </a:r>
            <a:r>
              <a:rPr lang="fr-FR" b="1" i="1" u="sng" dirty="0" smtClean="0">
                <a:solidFill>
                  <a:srgbClr val="FF0000"/>
                </a:solidFill>
                <a:effectLst>
                  <a:outerShdw blurRad="38100" dist="38100" dir="2700000" algn="tl">
                    <a:srgbClr val="000000">
                      <a:alpha val="43137"/>
                    </a:srgbClr>
                  </a:outerShdw>
                </a:effectLst>
              </a:rPr>
              <a:t/>
            </a:r>
            <a:br>
              <a:rPr lang="fr-FR" b="1" i="1" u="sng" dirty="0" smtClean="0">
                <a:solidFill>
                  <a:srgbClr val="FF0000"/>
                </a:solidFill>
                <a:effectLst>
                  <a:outerShdw blurRad="38100" dist="38100" dir="2700000" algn="tl">
                    <a:srgbClr val="000000">
                      <a:alpha val="43137"/>
                    </a:srgbClr>
                  </a:outerShdw>
                </a:effectLst>
              </a:rPr>
            </a:br>
            <a:r>
              <a:rPr lang="fr-FR" b="1" dirty="0" smtClean="0"/>
              <a:t/>
            </a:r>
            <a:br>
              <a:rPr lang="fr-FR" b="1" dirty="0" smtClean="0"/>
            </a:br>
            <a:endParaRPr lang="fr-FR" dirty="0"/>
          </a:p>
        </p:txBody>
      </p:sp>
    </p:spTree>
    <p:extLst>
      <p:ext uri="{BB962C8B-B14F-4D97-AF65-F5344CB8AC3E}">
        <p14:creationId xmlns:p14="http://schemas.microsoft.com/office/powerpoint/2010/main" val="145897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u="sng" dirty="0" smtClean="0">
                <a:solidFill>
                  <a:srgbClr val="FF0000"/>
                </a:solidFill>
                <a:effectLst>
                  <a:outerShdw blurRad="38100" dist="38100" dir="2700000" algn="tl">
                    <a:srgbClr val="000000">
                      <a:alpha val="43137"/>
                    </a:srgbClr>
                  </a:outerShdw>
                </a:effectLst>
              </a:rPr>
              <a:t>UTILISATION DU GLYCOGENE PENDANT L’EFFORT</a:t>
            </a:r>
            <a:endParaRPr lang="fr-FR" b="1" i="1" u="sng" dirty="0">
              <a:solidFill>
                <a:srgbClr val="FF0000"/>
              </a:solidFill>
              <a:effectLst>
                <a:outerShdw blurRad="38100" dist="38100" dir="2700000" algn="tl">
                  <a:srgbClr val="000000">
                    <a:alpha val="43137"/>
                  </a:srgbClr>
                </a:outerShdw>
              </a:effectLst>
            </a:endParaRPr>
          </a:p>
        </p:txBody>
      </p:sp>
      <p:pic>
        <p:nvPicPr>
          <p:cNvPr id="4" name="Espace réservé du contenu 3"/>
          <p:cNvPicPr>
            <a:picLocks noGrp="1" noChangeAspect="1"/>
          </p:cNvPicPr>
          <p:nvPr>
            <p:ph idx="1"/>
          </p:nvPr>
        </p:nvPicPr>
        <p:blipFill>
          <a:blip r:embed="rId2"/>
          <a:stretch>
            <a:fillRect/>
          </a:stretch>
        </p:blipFill>
        <p:spPr>
          <a:xfrm>
            <a:off x="3019425" y="1881982"/>
            <a:ext cx="5622900" cy="3873360"/>
          </a:xfrm>
          <a:prstGeom prst="rect">
            <a:avLst/>
          </a:prstGeom>
        </p:spPr>
      </p:pic>
      <p:pic>
        <p:nvPicPr>
          <p:cNvPr id="3" name="Image 2"/>
          <p:cNvPicPr>
            <a:picLocks noChangeAspect="1"/>
          </p:cNvPicPr>
          <p:nvPr/>
        </p:nvPicPr>
        <p:blipFill>
          <a:blip r:embed="rId3"/>
          <a:stretch>
            <a:fillRect/>
          </a:stretch>
        </p:blipFill>
        <p:spPr>
          <a:xfrm>
            <a:off x="195262" y="2700058"/>
            <a:ext cx="2657475" cy="2533650"/>
          </a:xfrm>
          <a:prstGeom prst="rect">
            <a:avLst/>
          </a:prstGeom>
        </p:spPr>
      </p:pic>
    </p:spTree>
    <p:extLst>
      <p:ext uri="{BB962C8B-B14F-4D97-AF65-F5344CB8AC3E}">
        <p14:creationId xmlns:p14="http://schemas.microsoft.com/office/powerpoint/2010/main" val="424328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solidFill>
                  <a:srgbClr val="0070C0"/>
                </a:solidFill>
                <a:effectLst>
                  <a:outerShdw blurRad="38100" dist="38100" dir="2700000" algn="tl">
                    <a:srgbClr val="000000">
                      <a:alpha val="43137"/>
                    </a:srgbClr>
                  </a:outerShdw>
                </a:effectLst>
              </a:rPr>
              <a:t>LES LIPIDES :</a:t>
            </a:r>
            <a:endParaRPr lang="fr-FR" b="1" i="1" u="sng" dirty="0">
              <a:solidFill>
                <a:srgbClr val="0070C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normAutofit fontScale="92500" lnSpcReduction="10000"/>
          </a:bodyPr>
          <a:lstStyle/>
          <a:p>
            <a:r>
              <a:rPr lang="fr-FR" dirty="0" smtClean="0"/>
              <a:t>Leur rendement énergétique est meilleur que celui des glucides </a:t>
            </a:r>
          </a:p>
          <a:p>
            <a:pPr marL="0" indent="0">
              <a:buNone/>
            </a:pPr>
            <a:r>
              <a:rPr lang="fr-FR" dirty="0" smtClean="0"/>
              <a:t>1g de lipide libère 9kcal . Notre réserve est de 12 à 25% de notre poids corporel ce qui nous donne une réserve énergétique de plus de 100000kcal  de quoi courir plusieurs marathons.</a:t>
            </a:r>
          </a:p>
          <a:p>
            <a:pPr marL="0" indent="0">
              <a:buNone/>
            </a:pPr>
            <a:r>
              <a:rPr lang="fr-FR" dirty="0"/>
              <a:t>Ils ont besoin d’oxygène pour fournir de l’énergie . </a:t>
            </a:r>
            <a:r>
              <a:rPr lang="fr-FR" b="1" dirty="0"/>
              <a:t>Leur vitesse de dégradation est donc plus lente que celle des glucides : l’énergie est libérée plus lentement </a:t>
            </a:r>
            <a:r>
              <a:rPr lang="fr-FR" dirty="0"/>
              <a:t>. </a:t>
            </a:r>
            <a:r>
              <a:rPr lang="fr-FR" b="1" dirty="0"/>
              <a:t>Leur part diminue quand l’intensité de l’exercice augmente </a:t>
            </a:r>
            <a:r>
              <a:rPr lang="fr-FR" b="1" dirty="0" smtClean="0"/>
              <a:t>.</a:t>
            </a:r>
          </a:p>
          <a:p>
            <a:pPr marL="0" indent="0">
              <a:buNone/>
            </a:pPr>
            <a:r>
              <a:rPr lang="fr-FR" dirty="0"/>
              <a:t>Chez le sédentaire : lipides dans les tissus adipeux </a:t>
            </a:r>
            <a:r>
              <a:rPr lang="fr-FR" dirty="0" smtClean="0"/>
              <a:t>.</a:t>
            </a:r>
          </a:p>
          <a:p>
            <a:pPr marL="0" indent="0">
              <a:buNone/>
            </a:pPr>
            <a:r>
              <a:rPr lang="fr-FR" dirty="0" smtClean="0"/>
              <a:t>Chez </a:t>
            </a:r>
            <a:r>
              <a:rPr lang="fr-FR" dirty="0"/>
              <a:t>le sportif : stockage dans les muscles et peu dans les tissus adipeux. </a:t>
            </a:r>
            <a:endParaRPr lang="fr-FR" dirty="0" smtClean="0"/>
          </a:p>
          <a:p>
            <a:pPr marL="0" indent="0">
              <a:buNone/>
            </a:pPr>
            <a:r>
              <a:rPr lang="fr-FR" dirty="0" smtClean="0">
                <a:solidFill>
                  <a:srgbClr val="00B0F0"/>
                </a:solidFill>
              </a:rPr>
              <a:t>Cela </a:t>
            </a:r>
            <a:r>
              <a:rPr lang="fr-FR" dirty="0">
                <a:solidFill>
                  <a:srgbClr val="00B0F0"/>
                </a:solidFill>
              </a:rPr>
              <a:t>permet d’économiser les stocks de glycogène. </a:t>
            </a:r>
          </a:p>
        </p:txBody>
      </p:sp>
    </p:spTree>
    <p:extLst>
      <p:ext uri="{BB962C8B-B14F-4D97-AF65-F5344CB8AC3E}">
        <p14:creationId xmlns:p14="http://schemas.microsoft.com/office/powerpoint/2010/main" val="143424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498</Words>
  <Application>Microsoft Office PowerPoint</Application>
  <PresentationFormat>Personnalisé</PresentationFormat>
  <Paragraphs>59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       LES INTERETS DE L’ENTRAINEMENT EN ENDURANCE</vt:lpstr>
      <vt:lpstr>DE L’ENERGIE CHIMIQUE A L’ENERGIE MECANIQUE </vt:lpstr>
      <vt:lpstr>IL EXISTE 3 FILIERES ENERGETIQUES QUI PERMETTENT DE FOURNIR DE L’ ATP AUX MUSCLES AU COURS D’UN EFFORT </vt:lpstr>
      <vt:lpstr>LES SUBSTRATS ENERGETIQUES</vt:lpstr>
      <vt:lpstr>L’ENERGIE DEPENSEE EN COURANT    </vt:lpstr>
      <vt:lpstr>UTILISATION DU GLYCOGENE PENDANT L’EFFORT</vt:lpstr>
      <vt:lpstr>LES LIPIDES :</vt:lpstr>
      <vt:lpstr>UTILISATION DES DIFFERENTES FILIERES ENERGETIQUE DURANT L’EFFORT</vt:lpstr>
      <vt:lpstr>Présentation PowerPoint</vt:lpstr>
      <vt:lpstr>POURQUOI COURIR LENTEMENT ?</vt:lpstr>
      <vt:lpstr>TRIANGLE DES ALLURES </vt:lpstr>
      <vt:lpstr>DECOUPAGE D’UNE SEMAINE D’ENTRAÎNEMENT</vt:lpstr>
      <vt:lpstr>Allures de footing selon la VMA  </vt:lpstr>
      <vt:lpstr>MERCI A TOUS</vt:lpstr>
    </vt:vector>
  </TitlesOfParts>
  <Company>Air France KLM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ROHEL Thierry</dc:creator>
  <cp:lastModifiedBy>cathytitou</cp:lastModifiedBy>
  <cp:revision>56</cp:revision>
  <cp:lastPrinted>2016-09-15T11:33:09Z</cp:lastPrinted>
  <dcterms:created xsi:type="dcterms:W3CDTF">2016-07-21T10:31:38Z</dcterms:created>
  <dcterms:modified xsi:type="dcterms:W3CDTF">2016-09-16T20:01:26Z</dcterms:modified>
</cp:coreProperties>
</file>